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embeddings/oleObject1.bin" ContentType="application/vnd.openxmlformats-officedocument.oleObject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58" r:id="rId3"/>
    <p:sldId id="268" r:id="rId4"/>
    <p:sldId id="266" r:id="rId5"/>
    <p:sldId id="267" r:id="rId6"/>
    <p:sldId id="292" r:id="rId7"/>
    <p:sldId id="262" r:id="rId8"/>
    <p:sldId id="291" r:id="rId9"/>
    <p:sldId id="263" r:id="rId10"/>
    <p:sldId id="287" r:id="rId11"/>
    <p:sldId id="285" r:id="rId12"/>
    <p:sldId id="286" r:id="rId13"/>
    <p:sldId id="265" r:id="rId14"/>
    <p:sldId id="281" r:id="rId15"/>
    <p:sldId id="276" r:id="rId16"/>
    <p:sldId id="277" r:id="rId17"/>
    <p:sldId id="279" r:id="rId18"/>
    <p:sldId id="289" r:id="rId19"/>
    <p:sldId id="290" r:id="rId20"/>
    <p:sldId id="257" r:id="rId21"/>
    <p:sldId id="295" r:id="rId22"/>
    <p:sldId id="294" r:id="rId23"/>
    <p:sldId id="284" r:id="rId24"/>
    <p:sldId id="278" r:id="rId25"/>
    <p:sldId id="282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AD93"/>
    <a:srgbClr val="00B571"/>
    <a:srgbClr val="004F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83" autoAdjust="0"/>
    <p:restoredTop sz="81304" autoAdjust="0"/>
  </p:normalViewPr>
  <p:slideViewPr>
    <p:cSldViewPr snapToGrid="0" snapToObjects="1">
      <p:cViewPr varScale="1">
        <p:scale>
          <a:sx n="94" d="100"/>
          <a:sy n="94" d="100"/>
        </p:scale>
        <p:origin x="-7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media/image1.jpeg>
</file>

<file path=ppt/media/image11.png>
</file>

<file path=ppt/media/image12.jpg>
</file>

<file path=ppt/media/image13.png>
</file>

<file path=ppt/media/image15.jpg>
</file>

<file path=ppt/media/image18.png>
</file>

<file path=ppt/media/image2.png>
</file>

<file path=ppt/media/image20.png>
</file>

<file path=ppt/media/image21.jpg>
</file>

<file path=ppt/media/image23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9B362A-811B-0D48-93D7-043A3C075ACA}" type="datetimeFigureOut">
              <a:rPr lang="en-US" smtClean="0"/>
              <a:t>15/09/2012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B3EA96-0B7B-6A44-B355-CE3DDE308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209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3EA96-0B7B-6A44-B355-CE3DDE30870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6926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GB" dirty="0" smtClean="0"/>
              <a:t>Point density appears to cluster around urban centres.</a:t>
            </a:r>
          </a:p>
          <a:p>
            <a:pPr marL="171450" indent="-171450">
              <a:buFont typeface="Arial"/>
              <a:buChar char="•"/>
            </a:pPr>
            <a:r>
              <a:rPr lang="en-GB" dirty="0" smtClean="0"/>
              <a:t>Also able to distinguish roads in non-urban areas</a:t>
            </a:r>
          </a:p>
          <a:p>
            <a:pPr marL="171450" indent="-171450">
              <a:buFont typeface="Arial"/>
              <a:buChar char="•"/>
            </a:pPr>
            <a:r>
              <a:rPr lang="en-GB" dirty="0" smtClean="0"/>
              <a:t>General pattern somewhat distorted by locations of prolific users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3EA96-0B7B-6A44-B355-CE3DDE30870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868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5285AE-EC06-8948-A767-F5A037A9BFF4}" type="slidenum">
              <a:rPr lang="en-US"/>
              <a:pPr/>
              <a:t>14</a:t>
            </a:fld>
            <a:endParaRPr lang="en-US"/>
          </a:p>
        </p:txBody>
      </p:sp>
      <p:sp>
        <p:nvSpPr>
          <p:cNvPr id="159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9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3EA96-0B7B-6A44-B355-CE3DDE30870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859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3EA96-0B7B-6A44-B355-CE3DDE308704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859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3EA96-0B7B-6A44-B355-CE3DDE308704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859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rgbClr val="004F3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Clr>
                <a:srgbClr val="85AD93"/>
              </a:buClr>
              <a:defRPr/>
            </a:lvl2pPr>
            <a:lvl3pPr marL="968375" indent="-282575">
              <a:buClr>
                <a:srgbClr val="004F32"/>
              </a:buClr>
              <a:buFont typeface="Lucida Grande"/>
              <a:buChar char="-"/>
              <a:defRPr/>
            </a:lvl3pPr>
            <a:lvl5pPr>
              <a:defRPr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t>15/09/2012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4F32"/>
            </a:gs>
            <a:gs pos="26000">
              <a:srgbClr val="FFFF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Nick </a:t>
            </a:r>
            <a:r>
              <a:rPr lang="en-US" dirty="0" err="1" smtClean="0"/>
              <a:t>Malleson</a:t>
            </a:r>
            <a:r>
              <a:rPr lang="en-US" dirty="0" smtClean="0"/>
              <a:t>, School of Geography, University of Leeds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19" descr="LeedsUniWhit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6758862" y="6085285"/>
            <a:ext cx="2274888" cy="6477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rgbClr val="004F32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rgbClr val="004F32"/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rgbClr val="00B571"/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emf"/><Relationship Id="rId5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youtu.be/wTw_Sv6aaz0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g"/><Relationship Id="rId3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emf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0" y="1462889"/>
            <a:ext cx="6388033" cy="2936125"/>
          </a:xfrm>
        </p:spPr>
        <p:txBody>
          <a:bodyPr>
            <a:normAutofit fontScale="90000"/>
          </a:bodyPr>
          <a:lstStyle/>
          <a:p>
            <a:r>
              <a:rPr lang="en-GB" dirty="0"/>
              <a:t>Estimating Individual Behaviour from Massive Social Data for </a:t>
            </a:r>
            <a:r>
              <a:rPr lang="en-GB" dirty="0" smtClean="0"/>
              <a:t>An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>Urban Agent-Based Model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0" y="4784582"/>
            <a:ext cx="6498159" cy="1758728"/>
          </a:xfrm>
        </p:spPr>
        <p:txBody>
          <a:bodyPr>
            <a:normAutofit/>
          </a:bodyPr>
          <a:lstStyle/>
          <a:p>
            <a:r>
              <a:rPr lang="en-GB" b="1" dirty="0" smtClean="0">
                <a:solidFill>
                  <a:schemeClr val="tx1"/>
                </a:solidFill>
              </a:rPr>
              <a:t>Nick </a:t>
            </a:r>
            <a:r>
              <a:rPr lang="en-GB" b="1" dirty="0" err="1" smtClean="0">
                <a:solidFill>
                  <a:schemeClr val="tx1"/>
                </a:solidFill>
              </a:rPr>
              <a:t>Malleson</a:t>
            </a:r>
            <a:r>
              <a:rPr lang="en-GB" dirty="0" smtClean="0">
                <a:solidFill>
                  <a:schemeClr val="tx1"/>
                </a:solidFill>
              </a:rPr>
              <a:t> &amp; Mark </a:t>
            </a:r>
            <a:r>
              <a:rPr lang="en-GB" dirty="0" err="1" smtClean="0">
                <a:solidFill>
                  <a:schemeClr val="tx1"/>
                </a:solidFill>
              </a:rPr>
              <a:t>Birkin</a:t>
            </a:r>
            <a:endParaRPr lang="en-GB" dirty="0" smtClean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School of Geography, University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GB" dirty="0" smtClean="0">
                <a:solidFill>
                  <a:schemeClr val="tx1"/>
                </a:solidFill>
              </a:rPr>
              <a:t>ESSA 2012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423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weets_density.png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42" b="-1542"/>
          <a:stretch>
            <a:fillRect/>
          </a:stretch>
        </p:blipFill>
        <p:spPr>
          <a:xfrm>
            <a:off x="-15120" y="211654"/>
            <a:ext cx="9273775" cy="6767291"/>
          </a:xfrm>
        </p:spPr>
      </p:pic>
    </p:spTree>
    <p:extLst>
      <p:ext uri="{BB962C8B-B14F-4D97-AF65-F5344CB8AC3E}">
        <p14:creationId xmlns:p14="http://schemas.microsoft.com/office/powerpoint/2010/main" val="3458820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453" y="228520"/>
            <a:ext cx="3412998" cy="1336956"/>
          </a:xfrm>
        </p:spPr>
        <p:txBody>
          <a:bodyPr/>
          <a:lstStyle/>
          <a:p>
            <a:r>
              <a:rPr lang="en-GB" dirty="0" smtClean="0"/>
              <a:t>Identifying actions</a:t>
            </a:r>
            <a:endParaRPr lang="en-GB" dirty="0"/>
          </a:p>
        </p:txBody>
      </p:sp>
      <p:sp>
        <p:nvSpPr>
          <p:cNvPr id="7" name="Rectangle 14"/>
          <p:cNvSpPr txBox="1">
            <a:spLocks noChangeArrowheads="1"/>
          </p:cNvSpPr>
          <p:nvPr/>
        </p:nvSpPr>
        <p:spPr>
          <a:xfrm>
            <a:off x="389643" y="1714560"/>
            <a:ext cx="3092485" cy="259656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9250" indent="-34925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Need to estimate what people are doing when they tweet (the ‘key’ </a:t>
            </a:r>
            <a:r>
              <a:rPr lang="en-US" dirty="0" err="1" smtClean="0"/>
              <a:t>behaviours</a:t>
            </a:r>
            <a:r>
              <a:rPr lang="en-US" dirty="0" smtClean="0"/>
              <a:t>)</a:t>
            </a:r>
          </a:p>
          <a:p>
            <a:pPr marL="614363" lvl="1" indent="-342900">
              <a:buFont typeface="Arial"/>
              <a:buChar char="•"/>
            </a:pPr>
            <a:r>
              <a:rPr lang="en-US" dirty="0" err="1" smtClean="0"/>
              <a:t>Analyse</a:t>
            </a:r>
            <a:r>
              <a:rPr lang="en-US" dirty="0" smtClean="0"/>
              <a:t> tweet text</a:t>
            </a:r>
          </a:p>
          <a:p>
            <a:pPr marL="614363" lvl="1" indent="-342900">
              <a:buFont typeface="Arial"/>
              <a:buChar char="•"/>
            </a:pPr>
            <a:r>
              <a:rPr lang="en-US" dirty="0" smtClean="0"/>
              <a:t>Automatic routine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 descr="prolific_tweeter-mattywatsonu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451" y="229776"/>
            <a:ext cx="5454322" cy="3861048"/>
          </a:xfrm>
          <a:prstGeom prst="rect">
            <a:avLst/>
          </a:prstGeom>
        </p:spPr>
      </p:pic>
      <p:sp>
        <p:nvSpPr>
          <p:cNvPr id="10" name="Rectangle 14"/>
          <p:cNvSpPr txBox="1">
            <a:spLocks noChangeArrowheads="1"/>
          </p:cNvSpPr>
          <p:nvPr/>
        </p:nvSpPr>
        <p:spPr>
          <a:xfrm>
            <a:off x="389643" y="4543256"/>
            <a:ext cx="7391747" cy="173783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9250" indent="-34925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Keyword search for: ‘home’, ‘shop’, ‘work</a:t>
            </a:r>
            <a:r>
              <a:rPr lang="en-US" dirty="0" smtClean="0"/>
              <a:t>’</a:t>
            </a:r>
            <a:endParaRPr lang="en-US" dirty="0"/>
          </a:p>
          <a:p>
            <a:pPr lvl="1"/>
            <a:r>
              <a:rPr lang="en-US" dirty="0"/>
              <a:t>‘Home’ appears to be the area with the highest tweet </a:t>
            </a:r>
            <a:r>
              <a:rPr lang="en-US" dirty="0" smtClean="0"/>
              <a:t>density</a:t>
            </a:r>
            <a:endParaRPr lang="en-US" dirty="0"/>
          </a:p>
          <a:p>
            <a:pPr lvl="1"/>
            <a:r>
              <a:rPr lang="en-US" dirty="0"/>
              <a:t>Unfortunately even tweets that match key words are most dense around the 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6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Spatio</a:t>
            </a:r>
            <a:r>
              <a:rPr lang="en-GB" dirty="0" smtClean="0"/>
              <a:t>-temporal text mining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Individual tweets show why keyword search </a:t>
            </a:r>
            <a:r>
              <a:rPr lang="en-US" dirty="0" smtClean="0"/>
              <a:t>fails:</a:t>
            </a:r>
          </a:p>
          <a:p>
            <a:pPr lvl="1"/>
            <a:r>
              <a:rPr lang="en-US" dirty="0" smtClean="0"/>
              <a:t>Work</a:t>
            </a:r>
            <a:r>
              <a:rPr lang="en-US" dirty="0"/>
              <a:t>: “</a:t>
            </a:r>
            <a:r>
              <a:rPr lang="en-US" i="1" dirty="0"/>
              <a:t>Does anyone fancy going to work for me? Don’t want to get up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Home</a:t>
            </a:r>
            <a:r>
              <a:rPr lang="en-US" dirty="0"/>
              <a:t>: “</a:t>
            </a:r>
            <a:r>
              <a:rPr lang="en-US" i="1" dirty="0"/>
              <a:t>Pizza ordered ready for ones arrival home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Shop</a:t>
            </a:r>
            <a:r>
              <a:rPr lang="en-US" dirty="0"/>
              <a:t>: “</a:t>
            </a:r>
            <a:r>
              <a:rPr lang="en-US" i="1" dirty="0"/>
              <a:t>Ah the good old sight of The White Rose shopping </a:t>
            </a:r>
            <a:r>
              <a:rPr lang="en-US" i="1" dirty="0" err="1"/>
              <a:t>centre</a:t>
            </a:r>
            <a:r>
              <a:rPr lang="en-US" i="1" dirty="0"/>
              <a:t>. Means I’m nearly home</a:t>
            </a:r>
            <a:r>
              <a:rPr lang="en-US" dirty="0" smtClean="0"/>
              <a:t>”</a:t>
            </a:r>
            <a:endParaRPr lang="en-US" dirty="0"/>
          </a:p>
          <a:p>
            <a:r>
              <a:rPr lang="en-US" dirty="0"/>
              <a:t>But still potential to estimate </a:t>
            </a:r>
            <a:r>
              <a:rPr lang="en-US" dirty="0" smtClean="0"/>
              <a:t>activity.</a:t>
            </a:r>
          </a:p>
          <a:p>
            <a:pPr lvl="1"/>
            <a:r>
              <a:rPr lang="en-US" dirty="0" smtClean="0"/>
              <a:t>E.g</a:t>
            </a:r>
            <a:r>
              <a:rPr lang="en-US" dirty="0"/>
              <a:t>. “</a:t>
            </a:r>
            <a:r>
              <a:rPr lang="en-US" i="1" dirty="0"/>
              <a:t>I’m nearly home</a:t>
            </a:r>
            <a:r>
              <a:rPr lang="en-US" dirty="0" smtClean="0"/>
              <a:t>”</a:t>
            </a:r>
            <a:endParaRPr lang="en-US" dirty="0"/>
          </a:p>
          <a:p>
            <a:r>
              <a:rPr lang="en-US" dirty="0"/>
              <a:t>Combination of spatial and textual analysis is </a:t>
            </a:r>
            <a:r>
              <a:rPr lang="en-US" dirty="0" smtClean="0"/>
              <a:t>required</a:t>
            </a:r>
          </a:p>
          <a:p>
            <a:pPr lvl="1"/>
            <a:r>
              <a:rPr lang="en-US" dirty="0" smtClean="0"/>
              <a:t>Parallels </a:t>
            </a:r>
            <a:r>
              <a:rPr lang="en-US" dirty="0"/>
              <a:t>in text mining (e.g. </a:t>
            </a:r>
            <a:r>
              <a:rPr lang="en-US" dirty="0" err="1"/>
              <a:t>NaCTeM</a:t>
            </a:r>
            <a:r>
              <a:rPr lang="en-US" dirty="0"/>
              <a:t>) and other fields (e.g. crime modus operandi or The Guardian analysis of recent British riots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New </a:t>
            </a:r>
            <a:r>
              <a:rPr lang="en-US" dirty="0"/>
              <a:t>research direction: “Spatial text mining” ?</a:t>
            </a:r>
          </a:p>
          <a:p>
            <a:pPr marL="614363" lvl="1" indent="-342900">
              <a:buFont typeface="Arial"/>
              <a:buChar char="•"/>
            </a:pP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946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Analysis of Individual Behaviour – Anchor Points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338329" cy="4343400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Spatial analysis to identify the home locations of individual users</a:t>
            </a:r>
            <a:endParaRPr lang="en-GB" dirty="0"/>
          </a:p>
          <a:p>
            <a:r>
              <a:rPr lang="en-GB" dirty="0"/>
              <a:t>Some clear </a:t>
            </a:r>
            <a:r>
              <a:rPr lang="en-GB" dirty="0" err="1"/>
              <a:t>spatio</a:t>
            </a:r>
            <a:r>
              <a:rPr lang="en-GB" dirty="0"/>
              <a:t>-temporal behaviour (e.g. </a:t>
            </a:r>
            <a:r>
              <a:rPr lang="en-GB" dirty="0" err="1"/>
              <a:t>communting</a:t>
            </a:r>
            <a:r>
              <a:rPr lang="en-GB" dirty="0"/>
              <a:t>, socialising etc.).</a:t>
            </a:r>
          </a:p>
          <a:p>
            <a:r>
              <a:rPr lang="en-GB" dirty="0" smtClean="0"/>
              <a:t>Estimate </a:t>
            </a:r>
            <a:r>
              <a:rPr lang="en-GB" dirty="0"/>
              <a:t>‘home’ and then calculate distance </a:t>
            </a:r>
            <a:r>
              <a:rPr lang="en-GB" dirty="0" smtClean="0"/>
              <a:t>from home at </a:t>
            </a:r>
            <a:r>
              <a:rPr lang="en-GB" dirty="0"/>
              <a:t>different times</a:t>
            </a:r>
          </a:p>
          <a:p>
            <a:r>
              <a:rPr lang="en-GB" dirty="0" smtClean="0"/>
              <a:t>Journey </a:t>
            </a:r>
            <a:r>
              <a:rPr lang="en-GB" dirty="0"/>
              <a:t>to work?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327" y="2010004"/>
            <a:ext cx="4884673" cy="3455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15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70" name="Rectangle 14"/>
          <p:cNvSpPr>
            <a:spLocks noGrp="1" noChangeArrowheads="1"/>
          </p:cNvSpPr>
          <p:nvPr>
            <p:ph type="body" idx="1"/>
          </p:nvPr>
        </p:nvSpPr>
        <p:spPr>
          <a:xfrm>
            <a:off x="355600" y="1412776"/>
            <a:ext cx="3835400" cy="512772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More important than aggregate patterns, we can identify the </a:t>
            </a:r>
            <a:r>
              <a:rPr lang="en-US" dirty="0" err="1"/>
              <a:t>behaviour</a:t>
            </a:r>
            <a:r>
              <a:rPr lang="en-US" dirty="0"/>
              <a:t> of individual </a:t>
            </a:r>
            <a:r>
              <a:rPr lang="en-US" dirty="0" smtClean="0"/>
              <a:t>users</a:t>
            </a:r>
          </a:p>
          <a:p>
            <a:r>
              <a:rPr lang="en-US" dirty="0" smtClean="0"/>
              <a:t>Estimate </a:t>
            </a:r>
            <a:r>
              <a:rPr lang="en-US" dirty="0"/>
              <a:t>‘home’ and then calculate distance at different </a:t>
            </a:r>
            <a:r>
              <a:rPr lang="en-US" dirty="0" smtClean="0"/>
              <a:t>times</a:t>
            </a:r>
          </a:p>
          <a:p>
            <a:r>
              <a:rPr lang="en-US" dirty="0" smtClean="0"/>
              <a:t>Could estimate journey times, means of travel etc.</a:t>
            </a:r>
          </a:p>
          <a:p>
            <a:r>
              <a:rPr lang="en-US" dirty="0" smtClean="0"/>
              <a:t>Very useful for calibration of an ABM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err="1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987799"/>
          </a:xfrm>
        </p:spPr>
        <p:txBody>
          <a:bodyPr/>
          <a:lstStyle/>
          <a:p>
            <a:r>
              <a:rPr lang="en-GB" dirty="0" err="1" smtClean="0"/>
              <a:t>Spatio</a:t>
            </a:r>
            <a:r>
              <a:rPr lang="en-GB" dirty="0" smtClean="0"/>
              <a:t>-Temporal Behaviour</a:t>
            </a:r>
            <a:endParaRPr lang="en-GB" dirty="0"/>
          </a:p>
        </p:txBody>
      </p:sp>
      <p:pic>
        <p:nvPicPr>
          <p:cNvPr id="11" name="Picture 19" descr="LeedsUniWhit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58862" y="6085285"/>
            <a:ext cx="2274888" cy="647700"/>
          </a:xfrm>
          <a:prstGeom prst="rect">
            <a:avLst/>
          </a:prstGeom>
          <a:noFill/>
        </p:spPr>
      </p:pic>
      <p:pic>
        <p:nvPicPr>
          <p:cNvPr id="8" name="Picture 7" descr="2d_space_tim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412361"/>
            <a:ext cx="4461750" cy="1826229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386672"/>
            <a:ext cx="4461750" cy="334631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95256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Activity Matrices (I)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464798"/>
            <a:ext cx="8042276" cy="1559668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Once the ‘home’ location has been estimated, it is possible to build a profile of each user’s </a:t>
            </a:r>
            <a:r>
              <a:rPr lang="en-GB" dirty="0" smtClean="0"/>
              <a:t>average daily activity</a:t>
            </a:r>
            <a:endParaRPr lang="en-GB" dirty="0"/>
          </a:p>
          <a:p>
            <a:r>
              <a:rPr lang="en-GB" dirty="0"/>
              <a:t>The most common behaviour at a given time period takes </a:t>
            </a:r>
            <a:r>
              <a:rPr lang="en-GB" dirty="0" smtClean="0"/>
              <a:t>precedence</a:t>
            </a:r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21000" y="3454170"/>
            <a:ext cx="1990832" cy="28166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9250" indent="-34925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‘Raw’ behavioural profiles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Interpolating to remove no-</a:t>
            </a:r>
            <a:r>
              <a:rPr lang="en-GB" dirty="0" smtClean="0"/>
              <a:t>data</a:t>
            </a:r>
            <a:endParaRPr lang="en-GB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332119"/>
              </p:ext>
            </p:extLst>
          </p:nvPr>
        </p:nvGraphicFramePr>
        <p:xfrm>
          <a:off x="7555631" y="4401902"/>
          <a:ext cx="1512169" cy="683282"/>
        </p:xfrm>
        <a:graphic>
          <a:graphicData uri="http://schemas.openxmlformats.org/drawingml/2006/table">
            <a:tbl>
              <a:tblPr/>
              <a:tblGrid>
                <a:gridCol w="1512169"/>
              </a:tblGrid>
              <a:tr h="2225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At Home</a:t>
                      </a:r>
                    </a:p>
                  </a:txBody>
                  <a:tcPr marL="14401" marR="14401" marT="14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933C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Away from 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4401" marR="14401" marT="14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6600"/>
                    </a:solidFill>
                  </a:tcPr>
                </a:tc>
              </a:tr>
              <a:tr h="2225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 Data</a:t>
                      </a:r>
                    </a:p>
                  </a:txBody>
                  <a:tcPr marL="14401" marR="14401" marT="1440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CF0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368636"/>
              </p:ext>
            </p:extLst>
          </p:nvPr>
        </p:nvGraphicFramePr>
        <p:xfrm>
          <a:off x="3247100" y="2996952"/>
          <a:ext cx="5820700" cy="1180620"/>
        </p:xfrm>
        <a:graphic>
          <a:graphicData uri="http://schemas.openxmlformats.org/drawingml/2006/table">
            <a:tbl>
              <a:tblPr/>
              <a:tblGrid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237657"/>
                <a:gridCol w="116932"/>
                <a:gridCol w="237657"/>
                <a:gridCol w="237657"/>
                <a:gridCol w="237657"/>
              </a:tblGrid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User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22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</a:tr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</a:tr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</a:tr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062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666" marR="7666" marT="7666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</a:tr>
            </a:tbl>
          </a:graphicData>
        </a:graphic>
      </p:graphicFrame>
      <p:sp>
        <p:nvSpPr>
          <p:cNvPr id="13" name="Down Arrow 12"/>
          <p:cNvSpPr/>
          <p:nvPr/>
        </p:nvSpPr>
        <p:spPr bwMode="auto">
          <a:xfrm>
            <a:off x="6084168" y="4352596"/>
            <a:ext cx="427757" cy="876604"/>
          </a:xfrm>
          <a:prstGeom prst="downArrow">
            <a:avLst/>
          </a:prstGeom>
          <a:solidFill>
            <a:schemeClr val="hlink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496849"/>
              </p:ext>
            </p:extLst>
          </p:nvPr>
        </p:nvGraphicFramePr>
        <p:xfrm>
          <a:off x="3084575" y="5373216"/>
          <a:ext cx="5983225" cy="1188930"/>
        </p:xfrm>
        <a:graphic>
          <a:graphicData uri="http://schemas.openxmlformats.org/drawingml/2006/table">
            <a:tbl>
              <a:tblPr/>
              <a:tblGrid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  <a:gridCol w="239329"/>
              </a:tblGrid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User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22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128"/>
                    </a:solidFill>
                  </a:tcPr>
                </a:tc>
              </a:tr>
              <a:tr h="11889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720" marR="7720" marT="77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7128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2309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Activity Matrices (II)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549275" y="1615318"/>
            <a:ext cx="3840480" cy="4719537"/>
          </a:xfrm>
        </p:spPr>
        <p:txBody>
          <a:bodyPr>
            <a:normAutofit/>
          </a:bodyPr>
          <a:lstStyle/>
          <a:p>
            <a:r>
              <a:rPr lang="en-GB" dirty="0"/>
              <a:t>Overall, activity matrices appear reasonably </a:t>
            </a:r>
            <a:r>
              <a:rPr lang="en-GB" dirty="0" smtClean="0"/>
              <a:t>realistic</a:t>
            </a:r>
            <a:endParaRPr lang="en-GB" dirty="0"/>
          </a:p>
          <a:p>
            <a:pPr lvl="1"/>
            <a:r>
              <a:rPr lang="en-GB" dirty="0"/>
              <a:t>Peak in away from home at ~2pm	</a:t>
            </a:r>
          </a:p>
          <a:p>
            <a:pPr lvl="1"/>
            <a:r>
              <a:rPr lang="en-GB" dirty="0"/>
              <a:t>Peak in at home activity at ~10pm</a:t>
            </a:r>
            <a:r>
              <a:rPr lang="en-GB" dirty="0" smtClean="0"/>
              <a:t>.</a:t>
            </a:r>
            <a:endParaRPr lang="en-GB" dirty="0"/>
          </a:p>
          <a:p>
            <a:r>
              <a:rPr lang="en-GB" dirty="0" smtClean="0"/>
              <a:t>Next </a:t>
            </a:r>
            <a:r>
              <a:rPr lang="en-GB" dirty="0"/>
              <a:t>stages</a:t>
            </a:r>
            <a:r>
              <a:rPr lang="en-GB" dirty="0" smtClean="0"/>
              <a:t>:</a:t>
            </a:r>
            <a:endParaRPr lang="en-GB" dirty="0"/>
          </a:p>
          <a:p>
            <a:pPr lvl="1"/>
            <a:r>
              <a:rPr lang="en-GB" dirty="0"/>
              <a:t>Develop a more intelligent interpolation algorithm (borrow from GIS?</a:t>
            </a:r>
            <a:r>
              <a:rPr lang="en-GB" dirty="0" smtClean="0"/>
              <a:t>)</a:t>
            </a:r>
            <a:endParaRPr lang="en-GB" dirty="0"/>
          </a:p>
          <a:p>
            <a:pPr lvl="1"/>
            <a:r>
              <a:rPr lang="en-GB" b="1" dirty="0" err="1"/>
              <a:t>Spatio</a:t>
            </a:r>
            <a:r>
              <a:rPr lang="en-GB" b="1" dirty="0"/>
              <a:t>-temporal text mining</a:t>
            </a:r>
            <a:r>
              <a:rPr lang="en-GB" dirty="0"/>
              <a:t> routines to use textual content to improve behaviour classification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 descr="weekday_activit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331" y="1756154"/>
            <a:ext cx="4111102" cy="2510769"/>
          </a:xfrm>
          <a:prstGeom prst="rect">
            <a:avLst/>
          </a:prstGeom>
        </p:spPr>
      </p:pic>
      <p:pic>
        <p:nvPicPr>
          <p:cNvPr id="7" name="Picture 6" descr="weekday_activity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340" y="4284676"/>
            <a:ext cx="4140460" cy="252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18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 smtClean="0"/>
              <a:t>Towards A Model of Urban Dynamics (I)</a:t>
            </a:r>
            <a:r>
              <a:rPr lang="en-GB" dirty="0" smtClean="0"/>
              <a:t> </a:t>
            </a:r>
            <a:r>
              <a:rPr lang="en-GB" dirty="0" err="1" smtClean="0"/>
              <a:t>Microsimulation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Simulation are: Leeds and a buffer zone</a:t>
            </a:r>
          </a:p>
          <a:p>
            <a:r>
              <a:rPr lang="en-GB" dirty="0" err="1" smtClean="0"/>
              <a:t>Microsimulation</a:t>
            </a:r>
            <a:r>
              <a:rPr lang="en-GB" dirty="0" smtClean="0"/>
              <a:t> to synthesise individual-level population</a:t>
            </a:r>
          </a:p>
          <a:p>
            <a:pPr lvl="1"/>
            <a:r>
              <a:rPr lang="en-GB" dirty="0" smtClean="0"/>
              <a:t>~80M people in Leeds</a:t>
            </a:r>
          </a:p>
          <a:p>
            <a:pPr lvl="1"/>
            <a:r>
              <a:rPr lang="en-GB" dirty="0" smtClean="0"/>
              <a:t>2.08M in simulation area</a:t>
            </a:r>
          </a:p>
          <a:p>
            <a:r>
              <a:rPr lang="en-GB" dirty="0" smtClean="0"/>
              <a:t>Iterative Reweighting</a:t>
            </a:r>
          </a:p>
          <a:p>
            <a:pPr marL="349250" lvl="1" indent="-349250">
              <a:spcBef>
                <a:spcPts val="1600"/>
              </a:spcBef>
              <a:buClr>
                <a:srgbClr val="004F32"/>
              </a:buClr>
            </a:pPr>
            <a:r>
              <a:rPr lang="en-GB" dirty="0"/>
              <a:t>Useful attributes (employment, age, etc.</a:t>
            </a:r>
            <a:r>
              <a:rPr lang="en-GB" dirty="0" smtClean="0"/>
              <a:t>)</a:t>
            </a:r>
          </a:p>
          <a:p>
            <a:r>
              <a:rPr lang="en-GB" dirty="0" smtClean="0"/>
              <a:t>Data: UK Census</a:t>
            </a:r>
          </a:p>
          <a:p>
            <a:pPr lvl="1"/>
            <a:r>
              <a:rPr lang="en-GB" dirty="0" smtClean="0"/>
              <a:t>Small Area Statistics</a:t>
            </a:r>
          </a:p>
          <a:p>
            <a:pPr lvl="1"/>
            <a:r>
              <a:rPr lang="en-GB" dirty="0" smtClean="0"/>
              <a:t>Sample of </a:t>
            </a:r>
            <a:r>
              <a:rPr lang="en-GB" dirty="0" err="1" smtClean="0"/>
              <a:t>Anonymised</a:t>
            </a:r>
            <a:r>
              <a:rPr lang="en-GB" dirty="0" smtClean="0"/>
              <a:t> Records</a:t>
            </a:r>
          </a:p>
          <a:p>
            <a:pPr lvl="1"/>
            <a:endParaRPr lang="en-GB" dirty="0" smtClean="0"/>
          </a:p>
          <a:p>
            <a:endParaRPr lang="en-GB" dirty="0"/>
          </a:p>
        </p:txBody>
      </p:sp>
      <p:pic>
        <p:nvPicPr>
          <p:cNvPr id="6" name="Content Placeholder 5" descr="simulation_area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281" b="-24281"/>
          <a:stretch>
            <a:fillRect/>
          </a:stretch>
        </p:blipFill>
        <p:spPr>
          <a:xfrm>
            <a:off x="4751388" y="1600200"/>
            <a:ext cx="3840162" cy="4343400"/>
          </a:xfrm>
        </p:spPr>
      </p:pic>
    </p:spTree>
    <p:extLst>
      <p:ext uri="{BB962C8B-B14F-4D97-AF65-F5344CB8AC3E}">
        <p14:creationId xmlns:p14="http://schemas.microsoft.com/office/powerpoint/2010/main" val="1219839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 smtClean="0"/>
              <a:t>Towards A Model of Urban Dynamics (II)</a:t>
            </a:r>
            <a:r>
              <a:rPr lang="en-GB" dirty="0" smtClean="0"/>
              <a:t> Commuting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1"/>
            <a:ext cx="8042276" cy="2383004"/>
          </a:xfrm>
        </p:spPr>
        <p:txBody>
          <a:bodyPr>
            <a:normAutofit/>
          </a:bodyPr>
          <a:lstStyle/>
          <a:p>
            <a:r>
              <a:rPr lang="en-GB" dirty="0" smtClean="0"/>
              <a:t>Estimate </a:t>
            </a:r>
            <a:r>
              <a:rPr lang="en-GB" i="1" dirty="0" smtClean="0"/>
              <a:t>where </a:t>
            </a:r>
            <a:r>
              <a:rPr lang="en-GB" dirty="0" smtClean="0"/>
              <a:t>people go to work from the census</a:t>
            </a:r>
          </a:p>
          <a:p>
            <a:r>
              <a:rPr lang="en-GB" dirty="0" smtClean="0"/>
              <a:t>Model parameters determine </a:t>
            </a:r>
            <a:r>
              <a:rPr lang="en-GB" i="1" dirty="0" smtClean="0"/>
              <a:t>when</a:t>
            </a:r>
            <a:r>
              <a:rPr lang="en-GB" dirty="0" smtClean="0"/>
              <a:t> people go to work and for </a:t>
            </a:r>
            <a:r>
              <a:rPr lang="en-GB" i="1" dirty="0" smtClean="0"/>
              <a:t>how long.</a:t>
            </a:r>
          </a:p>
          <a:p>
            <a:pPr lvl="1"/>
            <a:r>
              <a:rPr lang="en-GB" dirty="0" smtClean="0"/>
              <a:t>Sample from a normal distribution</a:t>
            </a:r>
          </a:p>
          <a:p>
            <a:pPr lvl="1"/>
            <a:r>
              <a:rPr lang="en-GB" dirty="0" smtClean="0"/>
              <a:t>Parameters can vary across region</a:t>
            </a:r>
            <a:endParaRPr lang="en-GB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6477666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894797"/>
              </p:ext>
            </p:extLst>
          </p:nvPr>
        </p:nvGraphicFramePr>
        <p:xfrm>
          <a:off x="625056" y="4209978"/>
          <a:ext cx="7966494" cy="1854200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2111718"/>
                <a:gridCol w="5854776"/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Parameter</a:t>
                      </a:r>
                      <a:endParaRPr lang="en-GB" dirty="0"/>
                    </a:p>
                  </a:txBody>
                  <a:tcPr>
                    <a:solidFill>
                      <a:srgbClr val="004F3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 smtClean="0"/>
                    </a:p>
                  </a:txBody>
                  <a:tcPr>
                    <a:solidFill>
                      <a:srgbClr val="004F3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</a:t>
                      </a:r>
                      <a:r>
                        <a:rPr lang="en-US" sz="1800" kern="1200" baseline="-25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1</a:t>
                      </a:r>
                      <a:endParaRPr lang="en-GB" baseline="-25000" dirty="0">
                        <a:solidFill>
                          <a:srgbClr val="000000"/>
                        </a:solidFill>
                        <a:latin typeface="Times"/>
                        <a:cs typeface="Time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0000"/>
                          </a:solidFill>
                        </a:rPr>
                        <a:t>Mean time to</a:t>
                      </a:r>
                      <a:r>
                        <a:rPr lang="en-GB" baseline="0" dirty="0" smtClean="0">
                          <a:solidFill>
                            <a:srgbClr val="000000"/>
                          </a:solidFill>
                        </a:rPr>
                        <a:t> leave for work (e.g. 8am)</a:t>
                      </a:r>
                      <a:endParaRPr lang="en-GB" dirty="0" smtClean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</a:t>
                      </a:r>
                      <a:r>
                        <a:rPr lang="en-GB" baseline="30000" dirty="0" smtClean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r>
                        <a:rPr lang="en-GB" baseline="-25000" dirty="0" smtClean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GB" baseline="-25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0000"/>
                          </a:solidFill>
                        </a:rPr>
                        <a:t>Standard deviation </a:t>
                      </a:r>
                      <a:r>
                        <a:rPr lang="en-GB" baseline="0" dirty="0" smtClean="0">
                          <a:solidFill>
                            <a:srgbClr val="000000"/>
                          </a:solidFill>
                        </a:rPr>
                        <a:t>(e.g. 1hr)</a:t>
                      </a:r>
                      <a:endParaRPr lang="en-GB" dirty="0" smtClean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</a:t>
                      </a:r>
                      <a:r>
                        <a:rPr lang="en-US" sz="1800" kern="1200" baseline="-25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2</a:t>
                      </a:r>
                      <a:endParaRPr lang="en-GB" baseline="-25000" dirty="0">
                        <a:solidFill>
                          <a:srgbClr val="000000"/>
                        </a:solidFill>
                        <a:latin typeface="Times"/>
                        <a:cs typeface="Time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0000"/>
                          </a:solidFill>
                        </a:rPr>
                        <a:t>Mean time to stay at work</a:t>
                      </a:r>
                      <a:r>
                        <a:rPr lang="en-GB" baseline="0" dirty="0" smtClean="0">
                          <a:solidFill>
                            <a:srgbClr val="000000"/>
                          </a:solidFill>
                        </a:rPr>
                        <a:t> (e.g. 8 hours)</a:t>
                      </a:r>
                      <a:endParaRPr lang="en-GB" dirty="0" smtClean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</a:t>
                      </a:r>
                      <a:r>
                        <a:rPr lang="en-GB" baseline="30000" dirty="0" smtClean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r>
                        <a:rPr lang="en-GB" baseline="-25000" dirty="0" smtClean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GB" baseline="-2500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000000"/>
                          </a:solidFill>
                        </a:rPr>
                        <a:t>Standard deviation </a:t>
                      </a:r>
                      <a:r>
                        <a:rPr lang="en-GB" baseline="0" dirty="0" smtClean="0">
                          <a:solidFill>
                            <a:srgbClr val="000000"/>
                          </a:solidFill>
                        </a:rPr>
                        <a:t>(e.g. 2hr)</a:t>
                      </a:r>
                      <a:endParaRPr lang="en-GB" dirty="0" smtClean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998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 smtClean="0"/>
              <a:t>Towards A Model of Urban Dynamics (II)</a:t>
            </a:r>
            <a:r>
              <a:rPr lang="en-GB" dirty="0" smtClean="0"/>
              <a:t> Calibration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Calibrate </a:t>
            </a:r>
            <a:r>
              <a:rPr lang="en-GB" dirty="0"/>
              <a:t>these parameters to data from Twitter (e.g. ‘activity matrices’</a:t>
            </a:r>
            <a:r>
              <a:rPr lang="en-GB" dirty="0" smtClean="0"/>
              <a:t>)</a:t>
            </a:r>
          </a:p>
          <a:p>
            <a:r>
              <a:rPr lang="en-GB" dirty="0" smtClean="0"/>
              <a:t>Large parameter space</a:t>
            </a:r>
          </a:p>
          <a:p>
            <a:pPr lvl="1"/>
            <a:r>
              <a:rPr lang="en-GB" dirty="0"/>
              <a:t>4 * </a:t>
            </a:r>
            <a:r>
              <a:rPr lang="en-GB" dirty="0" err="1" smtClean="0"/>
              <a:t>NumRegions</a:t>
            </a:r>
            <a:r>
              <a:rPr lang="en-GB" dirty="0" smtClean="0"/>
              <a:t>	</a:t>
            </a:r>
          </a:p>
          <a:p>
            <a:r>
              <a:rPr lang="en-GB" dirty="0"/>
              <a:t>U</a:t>
            </a:r>
            <a:r>
              <a:rPr lang="en-GB" dirty="0" smtClean="0"/>
              <a:t>se  (e.g.) a genetic algorithm</a:t>
            </a:r>
          </a:p>
        </p:txBody>
      </p:sp>
    </p:spTree>
    <p:extLst>
      <p:ext uri="{BB962C8B-B14F-4D97-AF65-F5344CB8AC3E}">
        <p14:creationId xmlns:p14="http://schemas.microsoft.com/office/powerpoint/2010/main" val="3937241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Outline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Research aim: develop a model of urban-dynamics, calibrated using novel crowd-sourced data.</a:t>
            </a:r>
          </a:p>
          <a:p>
            <a:r>
              <a:rPr lang="en-GB" dirty="0" smtClean="0"/>
              <a:t>Background: </a:t>
            </a:r>
          </a:p>
          <a:p>
            <a:pPr lvl="1"/>
            <a:r>
              <a:rPr lang="en-GB" dirty="0" smtClean="0"/>
              <a:t>Data for evaluating agent-based models</a:t>
            </a:r>
          </a:p>
          <a:p>
            <a:pPr lvl="1"/>
            <a:r>
              <a:rPr lang="en-GB" dirty="0" smtClean="0"/>
              <a:t>Crowd-sourced data</a:t>
            </a:r>
          </a:p>
          <a:p>
            <a:r>
              <a:rPr lang="en-GB" dirty="0" smtClean="0"/>
              <a:t>Data and study area: Twitter in Leeds</a:t>
            </a:r>
          </a:p>
          <a:p>
            <a:r>
              <a:rPr lang="en-GB" dirty="0" smtClean="0"/>
              <a:t>Establishing behaviour from tweets</a:t>
            </a:r>
          </a:p>
          <a:p>
            <a:r>
              <a:rPr lang="en-GB" dirty="0" smtClean="0"/>
              <a:t>Integrating with a model of urban dynamics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2863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Prototype Model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13995" b="139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70884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Videos..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video of the prototype model running is available online: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>
                <a:hlinkClick r:id="rId2"/>
              </a:rPr>
              <a:t>http://youtu.be/</a:t>
            </a:r>
            <a:r>
              <a:rPr lang="en-GB" dirty="0" smtClean="0">
                <a:hlinkClick r:id="rId2"/>
              </a:rPr>
              <a:t>wTw_Sv6aaz0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813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4760798" cy="1336956"/>
          </a:xfrm>
        </p:spPr>
        <p:txBody>
          <a:bodyPr/>
          <a:lstStyle/>
          <a:p>
            <a:r>
              <a:rPr lang="en-GB" dirty="0" smtClean="0"/>
              <a:t>Computational Challenges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1"/>
            <a:ext cx="5017518" cy="477300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Handling millions of agents…</a:t>
            </a:r>
          </a:p>
          <a:p>
            <a:pPr lvl="1"/>
            <a:r>
              <a:rPr lang="en-US" dirty="0" smtClean="0"/>
              <a:t>Memory</a:t>
            </a:r>
          </a:p>
          <a:p>
            <a:pPr lvl="1"/>
            <a:r>
              <a:rPr lang="en-US" dirty="0" smtClean="0"/>
              <a:t>Runtime</a:t>
            </a:r>
          </a:p>
          <a:p>
            <a:pPr lvl="2"/>
            <a:r>
              <a:rPr lang="en-US" dirty="0" smtClean="0"/>
              <a:t>Especially in a GA!</a:t>
            </a:r>
          </a:p>
          <a:p>
            <a:pPr lvl="1"/>
            <a:r>
              <a:rPr lang="en-US" dirty="0" smtClean="0"/>
              <a:t>History of actions</a:t>
            </a:r>
          </a:p>
          <a:p>
            <a:r>
              <a:rPr lang="en-US" dirty="0" smtClean="0"/>
              <a:t>Managing data</a:t>
            </a:r>
          </a:p>
          <a:p>
            <a:pPr lvl="1"/>
            <a:r>
              <a:rPr lang="en-US" dirty="0" smtClean="0"/>
              <a:t>Spatial analysis</a:t>
            </a:r>
          </a:p>
          <a:p>
            <a:pPr lvl="2"/>
            <a:r>
              <a:rPr lang="en-US" dirty="0" smtClean="0"/>
              <a:t>GIS don’t like millions of records</a:t>
            </a:r>
          </a:p>
          <a:p>
            <a:pPr lvl="2"/>
            <a:r>
              <a:rPr lang="en-US" dirty="0" smtClean="0"/>
              <a:t>E.g. hours to do a simple data calculation</a:t>
            </a:r>
          </a:p>
          <a:p>
            <a:pPr lvl="1"/>
            <a:r>
              <a:rPr lang="en-US" dirty="0" smtClean="0"/>
              <a:t>Storage (2Gb+ database of tweets)</a:t>
            </a:r>
          </a:p>
          <a:p>
            <a:pPr lvl="1"/>
            <a:r>
              <a:rPr lang="en-US" dirty="0" smtClean="0"/>
              <a:t>Simple analysis become difficult</a:t>
            </a:r>
          </a:p>
          <a:p>
            <a:pPr lvl="2"/>
            <a:r>
              <a:rPr lang="en-US" dirty="0" smtClean="0"/>
              <a:t>Too much data for Excel</a:t>
            </a:r>
          </a:p>
          <a:p>
            <a:endParaRPr lang="en-US" dirty="0" smtClean="0"/>
          </a:p>
        </p:txBody>
      </p:sp>
      <p:pic>
        <p:nvPicPr>
          <p:cNvPr id="5" name="Picture 4" descr="geotime_movemen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445" y="85065"/>
            <a:ext cx="3306973" cy="2300731"/>
          </a:xfrm>
          <a:prstGeom prst="rect">
            <a:avLst/>
          </a:prstGeom>
        </p:spPr>
      </p:pic>
      <p:pic>
        <p:nvPicPr>
          <p:cNvPr id="6" name="Picture 5" descr="burglar_behaviour-geoti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445" y="2539873"/>
            <a:ext cx="3306973" cy="338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118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and Ethical Challenges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1"/>
            <a:ext cx="8042276" cy="477300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Data bias:</a:t>
            </a:r>
          </a:p>
          <a:p>
            <a:pPr lvl="1"/>
            <a:r>
              <a:rPr lang="en-US" dirty="0" smtClean="0"/>
              <a:t>Sampling</a:t>
            </a:r>
          </a:p>
          <a:p>
            <a:pPr lvl="2"/>
            <a:r>
              <a:rPr lang="en-US" dirty="0"/>
              <a:t>1% sample (from twitter)</a:t>
            </a:r>
          </a:p>
          <a:p>
            <a:pPr lvl="2"/>
            <a:r>
              <a:rPr lang="en-US" dirty="0"/>
              <a:t>&lt;10% sample (from GPS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Who’s missing?</a:t>
            </a:r>
          </a:p>
          <a:p>
            <a:pPr lvl="1"/>
            <a:r>
              <a:rPr lang="en-US" dirty="0"/>
              <a:t>Enormous </a:t>
            </a:r>
            <a:r>
              <a:rPr lang="en-US" dirty="0" smtClean="0"/>
              <a:t>skew</a:t>
            </a:r>
          </a:p>
          <a:p>
            <a:pPr lvl="2"/>
            <a:r>
              <a:rPr lang="en-US" dirty="0" smtClean="0"/>
              <a:t>Large </a:t>
            </a:r>
            <a:r>
              <a:rPr lang="en-US" dirty="0"/>
              <a:t>quantity generated by small proportion of </a:t>
            </a:r>
            <a:r>
              <a:rPr lang="en-US" dirty="0" smtClean="0"/>
              <a:t>users</a:t>
            </a:r>
          </a:p>
          <a:p>
            <a:pPr lvl="1"/>
            <a:r>
              <a:rPr lang="en-US" dirty="0"/>
              <a:t>Similar problems with other data (e.g. rail travel smart cards, Oyster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Some solutions?</a:t>
            </a:r>
            <a:endParaRPr lang="en-US" dirty="0"/>
          </a:p>
          <a:p>
            <a:pPr lvl="2"/>
            <a:r>
              <a:rPr lang="en-US" dirty="0" err="1" smtClean="0"/>
              <a:t>Geodemographics</a:t>
            </a:r>
            <a:endParaRPr lang="en-US" dirty="0"/>
          </a:p>
          <a:p>
            <a:pPr lvl="2"/>
            <a:r>
              <a:rPr lang="en-US" dirty="0"/>
              <a:t>Linking to other individual-level data sets</a:t>
            </a:r>
            <a:r>
              <a:rPr lang="en-US" dirty="0" smtClean="0"/>
              <a:t>?</a:t>
            </a:r>
            <a:endParaRPr lang="en-US" dirty="0"/>
          </a:p>
          <a:p>
            <a:r>
              <a:rPr lang="en-GB" dirty="0" smtClean="0"/>
              <a:t>Ethics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64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Aim</a:t>
            </a:r>
            <a:r>
              <a:rPr lang="en-GB" dirty="0"/>
              <a:t>: </a:t>
            </a:r>
            <a:r>
              <a:rPr lang="en-GB" dirty="0" smtClean="0"/>
              <a:t>develop </a:t>
            </a:r>
            <a:r>
              <a:rPr lang="en-GB" dirty="0"/>
              <a:t>a model of urban-dynamics, calibrated using novel crowd-sourced data</a:t>
            </a:r>
            <a:r>
              <a:rPr lang="en-GB" dirty="0" smtClean="0"/>
              <a:t>.</a:t>
            </a:r>
          </a:p>
          <a:p>
            <a:r>
              <a:rPr lang="en-GB" dirty="0" smtClean="0"/>
              <a:t>New “crowd-sourced” data can help to improve social models (?)</a:t>
            </a:r>
          </a:p>
          <a:p>
            <a:pPr lvl="1"/>
            <a:r>
              <a:rPr lang="en-GB" dirty="0" smtClean="0"/>
              <a:t>Possibly insurmountable problems with bias, but methods potentially useful in the future</a:t>
            </a:r>
          </a:p>
          <a:p>
            <a:pPr lvl="1"/>
            <a:r>
              <a:rPr lang="en-GB" dirty="0" smtClean="0"/>
              <a:t>Particularly in terms of </a:t>
            </a:r>
            <a:r>
              <a:rPr lang="en-GB" i="1" dirty="0" smtClean="0"/>
              <a:t>how to manage</a:t>
            </a:r>
            <a:r>
              <a:rPr lang="en-GB" dirty="0" smtClean="0"/>
              <a:t> the data/computations</a:t>
            </a:r>
          </a:p>
          <a:p>
            <a:r>
              <a:rPr lang="en-GB" dirty="0" smtClean="0"/>
              <a:t>Improved </a:t>
            </a:r>
            <a:r>
              <a:rPr lang="en-GB" dirty="0"/>
              <a:t>identification of </a:t>
            </a:r>
            <a:r>
              <a:rPr lang="en-GB" dirty="0" smtClean="0"/>
              <a:t>behaviour</a:t>
            </a:r>
          </a:p>
          <a:p>
            <a:r>
              <a:rPr lang="en-GB" dirty="0" smtClean="0"/>
              <a:t>New ways to handle computational complexity</a:t>
            </a:r>
            <a:endParaRPr lang="en-GB" dirty="0"/>
          </a:p>
          <a:p>
            <a:r>
              <a:rPr lang="en-GB" i="1" dirty="0" smtClean="0"/>
              <a:t>In </a:t>
            </a:r>
            <a:r>
              <a:rPr lang="en-GB" i="1" dirty="0"/>
              <a:t>situ</a:t>
            </a:r>
            <a:r>
              <a:rPr lang="en-GB" dirty="0"/>
              <a:t> model </a:t>
            </a:r>
            <a:r>
              <a:rPr lang="en-GB" dirty="0" smtClean="0"/>
              <a:t>calibration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1849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Thank you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1405182"/>
          </a:xfrm>
        </p:spPr>
        <p:txBody>
          <a:bodyPr>
            <a:normAutofit/>
          </a:bodyPr>
          <a:lstStyle/>
          <a:p>
            <a:r>
              <a:rPr lang="en-GB" dirty="0" smtClean="0">
                <a:solidFill>
                  <a:schemeClr val="tx1"/>
                </a:solidFill>
              </a:rPr>
              <a:t>Nick </a:t>
            </a:r>
            <a:r>
              <a:rPr lang="en-GB" dirty="0" err="1" smtClean="0">
                <a:solidFill>
                  <a:schemeClr val="tx1"/>
                </a:solidFill>
              </a:rPr>
              <a:t>Malleson</a:t>
            </a:r>
            <a:r>
              <a:rPr lang="en-GB" dirty="0" smtClean="0">
                <a:solidFill>
                  <a:schemeClr val="tx1"/>
                </a:solidFill>
              </a:rPr>
              <a:t> &amp; Mark </a:t>
            </a:r>
            <a:r>
              <a:rPr lang="en-GB" dirty="0" err="1" smtClean="0">
                <a:solidFill>
                  <a:schemeClr val="tx1"/>
                </a:solidFill>
              </a:rPr>
              <a:t>Birkin</a:t>
            </a:r>
            <a:r>
              <a:rPr lang="en-GB" dirty="0" smtClean="0">
                <a:solidFill>
                  <a:schemeClr val="tx1"/>
                </a:solidFill>
              </a:rPr>
              <a:t>, School of Geography, University of Leeds</a:t>
            </a:r>
          </a:p>
          <a:p>
            <a:endParaRPr lang="en-GB" dirty="0" smtClean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http://</a:t>
            </a:r>
            <a:r>
              <a:rPr lang="en-GB" dirty="0" err="1">
                <a:solidFill>
                  <a:schemeClr val="tx1"/>
                </a:solidFill>
              </a:rPr>
              <a:t>www.geog.leeds.ac.uk</a:t>
            </a:r>
            <a:r>
              <a:rPr lang="en-GB" dirty="0">
                <a:solidFill>
                  <a:schemeClr val="tx1"/>
                </a:solidFill>
              </a:rPr>
              <a:t>/people/</a:t>
            </a:r>
            <a:r>
              <a:rPr lang="en-GB" dirty="0" err="1">
                <a:solidFill>
                  <a:schemeClr val="tx1"/>
                </a:solidFill>
              </a:rPr>
              <a:t>n.malleson</a:t>
            </a:r>
            <a:endParaRPr lang="en-GB" dirty="0" smtClean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http://</a:t>
            </a:r>
            <a:r>
              <a:rPr lang="en-GB" dirty="0" err="1">
                <a:solidFill>
                  <a:schemeClr val="tx1"/>
                </a:solidFill>
              </a:rPr>
              <a:t>nickmalleson.co.uk</a:t>
            </a:r>
            <a:r>
              <a:rPr lang="en-GB" dirty="0">
                <a:solidFill>
                  <a:schemeClr val="tx1"/>
                </a:solidFill>
              </a:rPr>
              <a:t>/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617" r="16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6856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Agent-Based Modelling</a:t>
            </a:r>
            <a:endParaRPr lang="en-GB" dirty="0"/>
          </a:p>
        </p:txBody>
      </p:sp>
      <p:pic>
        <p:nvPicPr>
          <p:cNvPr id="8" name="Content Placeholder 7" descr="abm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41" r="-4241"/>
          <a:stretch>
            <a:fillRect/>
          </a:stretch>
        </p:blipFill>
        <p:spPr>
          <a:xfrm>
            <a:off x="843915" y="1600200"/>
            <a:ext cx="3067685" cy="2187581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Autonomous, interacting agents</a:t>
            </a:r>
          </a:p>
          <a:p>
            <a:r>
              <a:rPr lang="en-GB" dirty="0" smtClean="0"/>
              <a:t>Represent individuals or groups</a:t>
            </a:r>
          </a:p>
          <a:p>
            <a:r>
              <a:rPr lang="en-GB" dirty="0" smtClean="0"/>
              <a:t>Usually spatial</a:t>
            </a:r>
          </a:p>
          <a:p>
            <a:r>
              <a:rPr lang="en-GB" dirty="0" smtClean="0"/>
              <a:t>Model social phenomena from the ground-up</a:t>
            </a:r>
          </a:p>
          <a:p>
            <a:r>
              <a:rPr lang="en-GB" dirty="0" smtClean="0"/>
              <a:t>A natural way to describe systems</a:t>
            </a:r>
          </a:p>
          <a:p>
            <a:r>
              <a:rPr lang="en-GB" dirty="0" smtClean="0"/>
              <a:t>Ideal for social systems</a:t>
            </a:r>
            <a:endParaRPr lang="en-GB" dirty="0"/>
          </a:p>
        </p:txBody>
      </p:sp>
      <p:pic>
        <p:nvPicPr>
          <p:cNvPr id="9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68" y="4106819"/>
            <a:ext cx="2870050" cy="218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61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in Agent-Based Models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Data required at every stage:</a:t>
            </a:r>
          </a:p>
          <a:p>
            <a:pPr lvl="1"/>
            <a:r>
              <a:rPr lang="en-GB" dirty="0" smtClean="0"/>
              <a:t>Understanding the system</a:t>
            </a:r>
          </a:p>
          <a:p>
            <a:pPr lvl="1"/>
            <a:r>
              <a:rPr lang="en-GB" dirty="0" smtClean="0"/>
              <a:t>Calibrating the model</a:t>
            </a:r>
          </a:p>
          <a:p>
            <a:pPr lvl="1"/>
            <a:r>
              <a:rPr lang="en-GB" dirty="0" smtClean="0"/>
              <a:t>Validating the model</a:t>
            </a:r>
          </a:p>
          <a:p>
            <a:r>
              <a:rPr lang="en-GB" dirty="0" smtClean="0"/>
              <a:t>But high-quality data are hard to come by</a:t>
            </a:r>
          </a:p>
          <a:p>
            <a:pPr lvl="1"/>
            <a:r>
              <a:rPr lang="en-GB" dirty="0" smtClean="0"/>
              <a:t>Many sources are too sparse, low spatial/temporal resolution</a:t>
            </a:r>
          </a:p>
          <a:p>
            <a:pPr lvl="1"/>
            <a:r>
              <a:rPr lang="en-GB" dirty="0" smtClean="0"/>
              <a:t>Censuses focus on </a:t>
            </a:r>
            <a:r>
              <a:rPr lang="en-GB" i="1" dirty="0" smtClean="0"/>
              <a:t>attributes </a:t>
            </a:r>
            <a:r>
              <a:rPr lang="en-GB" dirty="0" smtClean="0"/>
              <a:t>rather than </a:t>
            </a:r>
            <a:r>
              <a:rPr lang="en-GB" i="1" dirty="0" smtClean="0"/>
              <a:t>behaviour</a:t>
            </a:r>
            <a:r>
              <a:rPr lang="en-GB" dirty="0" smtClean="0"/>
              <a:t> and occur infrequently</a:t>
            </a:r>
          </a:p>
          <a:p>
            <a:r>
              <a:rPr lang="en-GB" dirty="0" smtClean="0"/>
              <a:t>Understanding social behaviour</a:t>
            </a:r>
          </a:p>
          <a:p>
            <a:pPr lvl="1"/>
            <a:r>
              <a:rPr lang="en-GB" dirty="0" smtClean="0"/>
              <a:t>How to estimate leisure times / locations?</a:t>
            </a:r>
          </a:p>
          <a:p>
            <a:pPr lvl="1"/>
            <a:r>
              <a:rPr lang="en-GB" dirty="0" smtClean="0"/>
              <a:t>Where to socialise?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3527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Crowd-Sourced Data for Social </a:t>
            </a:r>
            <a:r>
              <a:rPr lang="en-US" dirty="0" smtClean="0"/>
              <a:t>Simulation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3405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Movement towards use of massive data sets</a:t>
            </a:r>
          </a:p>
          <a:p>
            <a:pPr lvl="1"/>
            <a:r>
              <a:rPr lang="en-US" dirty="0" smtClean="0"/>
              <a:t>Fourth paradigm data intensive research (Bell </a:t>
            </a:r>
            <a:r>
              <a:rPr lang="en-US" dirty="0"/>
              <a:t>et al., </a:t>
            </a:r>
            <a:r>
              <a:rPr lang="en-US" dirty="0" smtClean="0"/>
              <a:t>2009</a:t>
            </a:r>
            <a:r>
              <a:rPr lang="en-GB" dirty="0" smtClean="0"/>
              <a:t>) in the physical sciences</a:t>
            </a:r>
          </a:p>
          <a:p>
            <a:pPr lvl="1"/>
            <a:r>
              <a:rPr lang="en-US" dirty="0" smtClean="0"/>
              <a:t>“Crisis” in “empirical sociology” (Savage </a:t>
            </a:r>
            <a:r>
              <a:rPr lang="en-US" dirty="0"/>
              <a:t>and Burrows, </a:t>
            </a:r>
            <a:r>
              <a:rPr lang="en-US" dirty="0" smtClean="0"/>
              <a:t>2007) </a:t>
            </a:r>
            <a:endParaRPr lang="en-US" dirty="0"/>
          </a:p>
          <a:p>
            <a:r>
              <a:rPr lang="en-US" dirty="0" smtClean="0"/>
              <a:t>New sources</a:t>
            </a:r>
          </a:p>
          <a:p>
            <a:pPr lvl="1"/>
            <a:r>
              <a:rPr lang="en-US" dirty="0" smtClean="0"/>
              <a:t>Social media</a:t>
            </a:r>
          </a:p>
          <a:p>
            <a:pPr lvl="2"/>
            <a:r>
              <a:rPr lang="en-US" dirty="0" smtClean="0"/>
              <a:t>Facebook, Twitter, </a:t>
            </a:r>
            <a:r>
              <a:rPr lang="en-US" dirty="0" err="1" smtClean="0"/>
              <a:t>Flikr</a:t>
            </a:r>
            <a:r>
              <a:rPr lang="en-US" dirty="0" smtClean="0"/>
              <a:t>, </a:t>
            </a:r>
            <a:r>
              <a:rPr lang="en-US" dirty="0" err="1" smtClean="0"/>
              <a:t>FourSquare</a:t>
            </a:r>
            <a:r>
              <a:rPr lang="en-US" dirty="0" smtClean="0"/>
              <a:t>, etc.</a:t>
            </a:r>
          </a:p>
          <a:p>
            <a:pPr lvl="1"/>
            <a:r>
              <a:rPr lang="en-US" dirty="0" smtClean="0"/>
              <a:t>Volunteered geographical information (VGI: </a:t>
            </a:r>
            <a:r>
              <a:rPr lang="en-US" dirty="0" err="1" smtClean="0"/>
              <a:t>Goodchild</a:t>
            </a:r>
            <a:r>
              <a:rPr lang="en-US" dirty="0" smtClean="0"/>
              <a:t>, 2007)</a:t>
            </a:r>
          </a:p>
          <a:p>
            <a:pPr lvl="2"/>
            <a:r>
              <a:rPr lang="en-US" dirty="0" err="1" smtClean="0"/>
              <a:t>OpenStreetMap</a:t>
            </a:r>
            <a:endParaRPr lang="en-US" dirty="0" smtClean="0"/>
          </a:p>
          <a:p>
            <a:pPr lvl="1"/>
            <a:r>
              <a:rPr lang="en-US" dirty="0" smtClean="0"/>
              <a:t>Commercial</a:t>
            </a:r>
          </a:p>
          <a:p>
            <a:pPr lvl="2"/>
            <a:r>
              <a:rPr lang="en-US" dirty="0" smtClean="0"/>
              <a:t>Loyalty cards, Amazon customer database, </a:t>
            </a:r>
            <a:r>
              <a:rPr lang="en-US" dirty="0" err="1" smtClean="0"/>
              <a:t>Axciom</a:t>
            </a:r>
            <a:endParaRPr lang="en-US" dirty="0" smtClean="0"/>
          </a:p>
          <a:p>
            <a:r>
              <a:rPr lang="en-US" dirty="0" smtClean="0"/>
              <a:t>Potentially very useful for agent-based models</a:t>
            </a:r>
          </a:p>
          <a:p>
            <a:pPr lvl="1"/>
            <a:r>
              <a:rPr lang="en-US" dirty="0" smtClean="0"/>
              <a:t>Calibration / validation</a:t>
            </a:r>
          </a:p>
          <a:p>
            <a:pPr lvl="1"/>
            <a:r>
              <a:rPr lang="en-US" dirty="0" smtClean="0"/>
              <a:t>Evaluating models </a:t>
            </a:r>
            <a:r>
              <a:rPr lang="en-US" i="1" dirty="0" smtClean="0"/>
              <a:t>in situ</a:t>
            </a:r>
            <a:r>
              <a:rPr lang="en-US" dirty="0" smtClean="0"/>
              <a:t> (c.f. meteorology models)</a:t>
            </a:r>
          </a:p>
        </p:txBody>
      </p:sp>
    </p:spTree>
    <p:extLst>
      <p:ext uri="{BB962C8B-B14F-4D97-AF65-F5344CB8AC3E}">
        <p14:creationId xmlns:p14="http://schemas.microsoft.com/office/powerpoint/2010/main" val="4280517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 Paradigms for Data Collection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(Successful) mobile apps to collect data</a:t>
            </a:r>
          </a:p>
          <a:p>
            <a:r>
              <a:rPr lang="en-GB" dirty="0" smtClean="0"/>
              <a:t>Offer something to users</a:t>
            </a:r>
          </a:p>
          <a:p>
            <a:r>
              <a:rPr lang="en-GB" dirty="0" smtClean="0"/>
              <a:t>New methodology for survey design (?)</a:t>
            </a:r>
          </a:p>
          <a:p>
            <a:r>
              <a:rPr lang="en-GB" dirty="0" smtClean="0"/>
              <a:t>E.g. </a:t>
            </a:r>
            <a:r>
              <a:rPr lang="en-GB" dirty="0" err="1" smtClean="0"/>
              <a:t>mappiness</a:t>
            </a:r>
            <a:endParaRPr lang="en-GB" dirty="0" smtClean="0"/>
          </a:p>
          <a:p>
            <a:pPr lvl="1"/>
            <a:r>
              <a:rPr lang="en-GB" dirty="0" smtClean="0"/>
              <a:t>Ask people about happiness</a:t>
            </a:r>
          </a:p>
          <a:p>
            <a:pPr lvl="1"/>
            <a:r>
              <a:rPr lang="en-GB" dirty="0" smtClean="0"/>
              <a:t>Relate to environment, time, weather, etc.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26183" b="-26183"/>
          <a:stretch>
            <a:fillRect/>
          </a:stretch>
        </p:blipFill>
        <p:spPr>
          <a:xfrm>
            <a:off x="4751388" y="1600200"/>
            <a:ext cx="3840162" cy="4343400"/>
          </a:xfrm>
        </p:spPr>
      </p:pic>
    </p:spTree>
    <p:extLst>
      <p:ext uri="{BB962C8B-B14F-4D97-AF65-F5344CB8AC3E}">
        <p14:creationId xmlns:p14="http://schemas.microsoft.com/office/powerpoint/2010/main" val="3185806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and Study Area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549275" y="1600202"/>
            <a:ext cx="8042276" cy="1861870"/>
          </a:xfrm>
        </p:spPr>
        <p:txBody>
          <a:bodyPr>
            <a:normAutofit/>
          </a:bodyPr>
          <a:lstStyle/>
          <a:p>
            <a:r>
              <a:rPr lang="en-GB" dirty="0" smtClean="0"/>
              <a:t>Data from Twitter	</a:t>
            </a:r>
            <a:endParaRPr lang="en-GB" dirty="0"/>
          </a:p>
          <a:p>
            <a:pPr lvl="1"/>
            <a:r>
              <a:rPr lang="en-GB" dirty="0" smtClean="0"/>
              <a:t>Restricted to those with GPS coordinates near Leeds</a:t>
            </a:r>
            <a:endParaRPr lang="en-GB" dirty="0"/>
          </a:p>
          <a:p>
            <a:pPr lvl="1"/>
            <a:r>
              <a:rPr lang="en-GB" dirty="0" smtClean="0"/>
              <a:t>‘</a:t>
            </a:r>
            <a:r>
              <a:rPr lang="en-GB" dirty="0"/>
              <a:t>Streaming API’ provides real-time access to </a:t>
            </a:r>
            <a:r>
              <a:rPr lang="en-GB" dirty="0" smtClean="0"/>
              <a:t>tweets</a:t>
            </a:r>
          </a:p>
          <a:p>
            <a:pPr lvl="1"/>
            <a:r>
              <a:rPr lang="en-GB" dirty="0" smtClean="0"/>
              <a:t>Filtered non-people and those with &lt; 50 tweets</a:t>
            </a:r>
          </a:p>
          <a:p>
            <a:pPr lvl="1"/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549275" y="3127895"/>
            <a:ext cx="4198498" cy="3533568"/>
          </a:xfrm>
        </p:spPr>
        <p:txBody>
          <a:bodyPr>
            <a:normAutofit/>
          </a:bodyPr>
          <a:lstStyle/>
          <a:p>
            <a:r>
              <a:rPr lang="en-GB" dirty="0" smtClean="0"/>
              <a:t>Before Filtering</a:t>
            </a:r>
          </a:p>
          <a:p>
            <a:pPr lvl="1"/>
            <a:r>
              <a:rPr lang="en-GB" dirty="0" smtClean="0"/>
              <a:t>2.4M+ geo</a:t>
            </a:r>
            <a:r>
              <a:rPr lang="en-GB" dirty="0"/>
              <a:t>-located tweets </a:t>
            </a:r>
            <a:r>
              <a:rPr lang="en-GB" dirty="0" smtClean="0"/>
              <a:t>(</a:t>
            </a:r>
            <a:r>
              <a:rPr lang="en-GB" dirty="0"/>
              <a:t>June 2011 – </a:t>
            </a:r>
            <a:r>
              <a:rPr lang="en-GB" dirty="0" smtClean="0"/>
              <a:t>Sept 2012</a:t>
            </a:r>
            <a:r>
              <a:rPr lang="en-GB" dirty="0"/>
              <a:t>).</a:t>
            </a:r>
          </a:p>
          <a:p>
            <a:pPr lvl="1"/>
            <a:r>
              <a:rPr lang="en-GB" dirty="0" smtClean="0"/>
              <a:t>60,000+ </a:t>
            </a:r>
            <a:r>
              <a:rPr lang="en-GB" dirty="0"/>
              <a:t>individual users</a:t>
            </a:r>
          </a:p>
          <a:p>
            <a:pPr lvl="1"/>
            <a:r>
              <a:rPr lang="en-GB" dirty="0" smtClean="0"/>
              <a:t>Highly skewed: 10% from 32 most prolific users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Content Placeholder 7"/>
          <p:cNvSpPr txBox="1">
            <a:spLocks/>
          </p:cNvSpPr>
          <p:nvPr/>
        </p:nvSpPr>
        <p:spPr>
          <a:xfrm>
            <a:off x="4900173" y="3126320"/>
            <a:ext cx="4198498" cy="353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9250" indent="-349250" algn="l" defTabSz="914400" rtl="0" eaLnBrk="1" latinLnBrk="0" hangingPunct="1">
              <a:spcBef>
                <a:spcPts val="1600"/>
              </a:spcBef>
              <a:buClr>
                <a:srgbClr val="004F32"/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rgbClr val="00B571"/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After Filtering</a:t>
            </a:r>
          </a:p>
          <a:p>
            <a:pPr lvl="1"/>
            <a:r>
              <a:rPr lang="en-GB" dirty="0" smtClean="0"/>
              <a:t>2.1M+ tweets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7,500 individual users</a:t>
            </a:r>
          </a:p>
          <a:p>
            <a:pPr lvl="1"/>
            <a:r>
              <a:rPr lang="en-GB" dirty="0" smtClean="0"/>
              <a:t>Similar skew (10% from 28 users)</a:t>
            </a:r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837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6569" y="177800"/>
            <a:ext cx="3496011" cy="1336956"/>
          </a:xfrm>
        </p:spPr>
        <p:txBody>
          <a:bodyPr/>
          <a:lstStyle/>
          <a:p>
            <a:r>
              <a:rPr lang="en-GB" dirty="0" smtClean="0"/>
              <a:t>Prolific Users</a:t>
            </a:r>
            <a:endParaRPr lang="en-GB" dirty="0"/>
          </a:p>
        </p:txBody>
      </p:sp>
      <p:pic>
        <p:nvPicPr>
          <p:cNvPr id="5" name="Content Placeholder 4" descr="user_histogram.pdf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548" b="-6548"/>
          <a:stretch>
            <a:fillRect/>
          </a:stretch>
        </p:blipFill>
        <p:spPr>
          <a:xfrm>
            <a:off x="3968520" y="1347624"/>
            <a:ext cx="4743992" cy="536523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47" y="177800"/>
            <a:ext cx="3314700" cy="648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98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Temporal Trends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2427691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Hourly peak in activity at </a:t>
            </a:r>
            <a:r>
              <a:rPr lang="en-GB" dirty="0" smtClean="0"/>
              <a:t>10pm</a:t>
            </a:r>
            <a:endParaRPr lang="en-GB" dirty="0"/>
          </a:p>
          <a:p>
            <a:r>
              <a:rPr lang="en-GB" dirty="0"/>
              <a:t>Daily peak on Tuesday - </a:t>
            </a:r>
            <a:r>
              <a:rPr lang="en-GB" dirty="0" smtClean="0"/>
              <a:t>Thursday</a:t>
            </a:r>
            <a:endParaRPr lang="en-GB" dirty="0"/>
          </a:p>
          <a:p>
            <a:r>
              <a:rPr lang="en-GB" dirty="0"/>
              <a:t>General increase in activity over </a:t>
            </a:r>
            <a:r>
              <a:rPr lang="en-GB" dirty="0" smtClean="0"/>
              <a:t>time</a:t>
            </a:r>
          </a:p>
          <a:p>
            <a:r>
              <a:rPr lang="en-GB" dirty="0" smtClean="0"/>
              <a:t>Old data…</a:t>
            </a:r>
            <a:endParaRPr lang="en-GB" dirty="0"/>
          </a:p>
        </p:txBody>
      </p:sp>
      <p:pic>
        <p:nvPicPr>
          <p:cNvPr id="5" name="Picture 4" descr="tweets_per_hou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64" y="4221088"/>
            <a:ext cx="4012688" cy="2492896"/>
          </a:xfrm>
          <a:prstGeom prst="rect">
            <a:avLst/>
          </a:prstGeom>
        </p:spPr>
      </p:pic>
      <p:pic>
        <p:nvPicPr>
          <p:cNvPr id="6" name="Picture 5" descr="tweets_per_da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4221088"/>
            <a:ext cx="4838948" cy="2483199"/>
          </a:xfrm>
          <a:prstGeom prst="rect">
            <a:avLst/>
          </a:prstGeom>
        </p:spPr>
      </p:pic>
      <p:pic>
        <p:nvPicPr>
          <p:cNvPr id="7" name="Picture 6" descr="tweets_per_all_day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802" y="1556792"/>
            <a:ext cx="4049280" cy="258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770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2104</TotalTime>
  <Words>1628</Words>
  <Application>Microsoft Macintosh PowerPoint</Application>
  <PresentationFormat>On-screen Show (4:3)</PresentationFormat>
  <Paragraphs>698</Paragraphs>
  <Slides>25</Slides>
  <Notes>6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Breeze</vt:lpstr>
      <vt:lpstr>Equation</vt:lpstr>
      <vt:lpstr>Estimating Individual Behaviour from Massive Social Data for An Urban Agent-Based Model</vt:lpstr>
      <vt:lpstr>Outline</vt:lpstr>
      <vt:lpstr>Agent-Based Modelling</vt:lpstr>
      <vt:lpstr>Data in Agent-Based Models</vt:lpstr>
      <vt:lpstr>Crowd-Sourced Data for Social Simulation</vt:lpstr>
      <vt:lpstr>New Paradigms for Data Collection</vt:lpstr>
      <vt:lpstr>Data and Study Area</vt:lpstr>
      <vt:lpstr>Prolific Users</vt:lpstr>
      <vt:lpstr>Temporal Trends</vt:lpstr>
      <vt:lpstr>PowerPoint Presentation</vt:lpstr>
      <vt:lpstr>Identifying actions</vt:lpstr>
      <vt:lpstr>Spatio-temporal text mining</vt:lpstr>
      <vt:lpstr>Analysis of Individual Behaviour – Anchor Points</vt:lpstr>
      <vt:lpstr>Spatio-Temporal Behaviour</vt:lpstr>
      <vt:lpstr>Activity Matrices (I)</vt:lpstr>
      <vt:lpstr>Activity Matrices (II)</vt:lpstr>
      <vt:lpstr>Towards A Model of Urban Dynamics (I) Microsimulation</vt:lpstr>
      <vt:lpstr>Towards A Model of Urban Dynamics (II) Commuting</vt:lpstr>
      <vt:lpstr>Towards A Model of Urban Dynamics (II) Calibration</vt:lpstr>
      <vt:lpstr>Prototype Model</vt:lpstr>
      <vt:lpstr>Videos..</vt:lpstr>
      <vt:lpstr>Computational Challenges</vt:lpstr>
      <vt:lpstr>Data and Ethical Challenges</vt:lpstr>
      <vt:lpstr>Conclusions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Metropolitan Dynamics with an Agent-Based Model Calibrated using Social Network Data</dc:title>
  <dc:creator>Nick</dc:creator>
  <cp:lastModifiedBy>Nick</cp:lastModifiedBy>
  <cp:revision>59</cp:revision>
  <dcterms:created xsi:type="dcterms:W3CDTF">2012-07-02T09:52:02Z</dcterms:created>
  <dcterms:modified xsi:type="dcterms:W3CDTF">2012-09-15T07:31:26Z</dcterms:modified>
</cp:coreProperties>
</file>

<file path=docProps/thumbnail.jpeg>
</file>